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531" r:id="rId2"/>
    <p:sldId id="611" r:id="rId3"/>
    <p:sldId id="532" r:id="rId4"/>
    <p:sldId id="574" r:id="rId5"/>
    <p:sldId id="575" r:id="rId6"/>
    <p:sldId id="591" r:id="rId7"/>
    <p:sldId id="599" r:id="rId8"/>
    <p:sldId id="573" r:id="rId9"/>
    <p:sldId id="541" r:id="rId10"/>
    <p:sldId id="566" r:id="rId11"/>
    <p:sldId id="493" r:id="rId12"/>
    <p:sldId id="567" r:id="rId13"/>
    <p:sldId id="568" r:id="rId14"/>
    <p:sldId id="576" r:id="rId15"/>
    <p:sldId id="569" r:id="rId16"/>
    <p:sldId id="577" r:id="rId17"/>
    <p:sldId id="578" r:id="rId18"/>
    <p:sldId id="579" r:id="rId19"/>
    <p:sldId id="605" r:id="rId20"/>
    <p:sldId id="596" r:id="rId21"/>
    <p:sldId id="580" r:id="rId22"/>
    <p:sldId id="570" r:id="rId23"/>
    <p:sldId id="581" r:id="rId24"/>
    <p:sldId id="582" r:id="rId25"/>
    <p:sldId id="583" r:id="rId26"/>
    <p:sldId id="584" r:id="rId27"/>
    <p:sldId id="602" r:id="rId28"/>
    <p:sldId id="603" r:id="rId29"/>
    <p:sldId id="604" r:id="rId30"/>
    <p:sldId id="585" r:id="rId31"/>
    <p:sldId id="571" r:id="rId32"/>
    <p:sldId id="586" r:id="rId33"/>
    <p:sldId id="587" r:id="rId34"/>
    <p:sldId id="607" r:id="rId35"/>
    <p:sldId id="588" r:id="rId36"/>
    <p:sldId id="609" r:id="rId37"/>
    <p:sldId id="589" r:id="rId38"/>
    <p:sldId id="592" r:id="rId39"/>
    <p:sldId id="600" r:id="rId40"/>
    <p:sldId id="593" r:id="rId41"/>
    <p:sldId id="594" r:id="rId42"/>
    <p:sldId id="610" r:id="rId43"/>
    <p:sldId id="595" r:id="rId44"/>
    <p:sldId id="597" r:id="rId45"/>
    <p:sldId id="606" r:id="rId46"/>
    <p:sldId id="590" r:id="rId47"/>
    <p:sldId id="608" r:id="rId48"/>
    <p:sldId id="572" r:id="rId49"/>
    <p:sldId id="598" r:id="rId50"/>
    <p:sldId id="612" r:id="rId51"/>
    <p:sldId id="511" r:id="rId5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B35D7"/>
    <a:srgbClr val="00FF00"/>
    <a:srgbClr val="CC00CC"/>
    <a:srgbClr val="003399"/>
    <a:srgbClr val="66FF33"/>
    <a:srgbClr val="FF0000"/>
    <a:srgbClr val="33CC33"/>
    <a:srgbClr val="C8C3E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9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E83B6-B831-42B3-A95B-40A80821B4AA}" type="datetimeFigureOut">
              <a:rPr lang="en-US" smtClean="0"/>
              <a:t>2012-10-31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FBF62-9BB3-4632-A840-92B4B4E23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42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2E7A6-7EF7-4858-A9BC-B3ED130BDF6A}" type="datetimeFigureOut">
              <a:rPr lang="en-US" smtClean="0"/>
              <a:t>2012-10-31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C5A6E-DBA4-42B5-8876-E4B2FA6E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0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5A6E-DBA4-42B5-8876-E4B2FA6E9D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7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82623"/>
            <a:ext cx="1600199" cy="48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6324600"/>
            <a:ext cx="1524000" cy="4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30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anchor="t">
            <a:normAutofit/>
          </a:bodyPr>
          <a:lstStyle>
            <a:lvl1pPr algn="l">
              <a:defRPr sz="3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82623"/>
            <a:ext cx="1600199" cy="48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6324600"/>
            <a:ext cx="1524000" cy="4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25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25146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0" y="4419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6324600"/>
            <a:ext cx="1524000" cy="4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82623"/>
            <a:ext cx="1600199" cy="48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28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82623"/>
            <a:ext cx="1600199" cy="48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6324600"/>
            <a:ext cx="1524000" cy="4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19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82623"/>
            <a:ext cx="1600199" cy="48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6324600"/>
            <a:ext cx="1524000" cy="4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CC8C0EA-D856-4A6E-95F0-DC53ED071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3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0980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Серия вебинаров</a:t>
            </a:r>
            <a:endParaRPr lang="en-US" sz="4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 мастер-классов</a:t>
            </a:r>
            <a:endParaRPr lang="ru-RU" sz="45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.10.2012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0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10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-300000">
            <a:off x="660883" y="2099049"/>
            <a:ext cx="8001000" cy="116522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b="1" dirty="0" smtClean="0"/>
              <a:t>Чем хороши вебинары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6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11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4724400" cy="19659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Плюсы для </a:t>
            </a:r>
            <a:r>
              <a:rPr lang="ru-RU" sz="4500" b="1" dirty="0" smtClean="0">
                <a:latin typeface="Arial" pitchFamily="34" charset="0"/>
                <a:cs typeface="Arial" pitchFamily="34" charset="0"/>
              </a:rPr>
              <a:t>слушателя</a:t>
            </a:r>
            <a:endParaRPr lang="en-US" sz="4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3048000"/>
            <a:ext cx="7010400" cy="47705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Не надо никуда идти / ехать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713946"/>
            <a:ext cx="7010400" cy="47705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Занимает минимум времени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399746"/>
            <a:ext cx="7010400" cy="47705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Качественная «картинка»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us 3"/>
          <p:cNvSpPr/>
          <p:nvPr/>
        </p:nvSpPr>
        <p:spPr>
          <a:xfrm>
            <a:off x="457200" y="3048000"/>
            <a:ext cx="533400" cy="477054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457200" y="3713946"/>
            <a:ext cx="533400" cy="477054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457200" y="4399746"/>
            <a:ext cx="533400" cy="477054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5085546"/>
            <a:ext cx="7010400" cy="47705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Есть запись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lus 11"/>
          <p:cNvSpPr/>
          <p:nvPr/>
        </p:nvSpPr>
        <p:spPr>
          <a:xfrm>
            <a:off x="457200" y="5085546"/>
            <a:ext cx="533400" cy="477054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3048000"/>
            <a:ext cx="7010400" cy="47705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Охват большой (распределённой) аудитории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713946"/>
            <a:ext cx="7010400" cy="47705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Удобно проводить опросы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399746"/>
            <a:ext cx="7010400" cy="47705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Можно показать много живых примеров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lus 6"/>
          <p:cNvSpPr/>
          <p:nvPr/>
        </p:nvSpPr>
        <p:spPr>
          <a:xfrm>
            <a:off x="457200" y="3048000"/>
            <a:ext cx="533400" cy="477054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457200" y="3713946"/>
            <a:ext cx="533400" cy="477054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457200" y="4399746"/>
            <a:ext cx="533400" cy="477054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5085546"/>
            <a:ext cx="7010400" cy="47705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Можно пересмотреть запись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lus 11"/>
          <p:cNvSpPr/>
          <p:nvPr/>
        </p:nvSpPr>
        <p:spPr>
          <a:xfrm>
            <a:off x="457200" y="5085546"/>
            <a:ext cx="533400" cy="477054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304800"/>
            <a:ext cx="4724400" cy="19659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Плюсы для </a:t>
            </a:r>
            <a:r>
              <a:rPr lang="ru-RU" sz="4500" b="1" dirty="0" smtClean="0">
                <a:latin typeface="Arial" pitchFamily="34" charset="0"/>
                <a:cs typeface="Arial" pitchFamily="34" charset="0"/>
              </a:rPr>
              <a:t>выступающего</a:t>
            </a:r>
            <a:endParaRPr lang="en-US" sz="4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4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13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-300000">
            <a:off x="698527" y="2097406"/>
            <a:ext cx="8001000" cy="20290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b="1" dirty="0" smtClean="0"/>
              <a:t>Почему вебинары и сложнее, и проще «очных» выступлений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15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14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9560" y="381001"/>
            <a:ext cx="3886200" cy="6857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500" b="1" dirty="0" smtClean="0">
                <a:latin typeface="Arial" pitchFamily="34" charset="0"/>
                <a:cs typeface="Arial" pitchFamily="34" charset="0"/>
              </a:rPr>
              <a:t>Сложнее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1560" y="1219200"/>
            <a:ext cx="7010400" cy="477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Нет визуального контакта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560" y="1885146"/>
            <a:ext cx="7010400" cy="477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Труднее удерживать внимание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1560" y="2570946"/>
            <a:ext cx="7010400" cy="477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Нужно тщательнее готовить материал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inus 1"/>
          <p:cNvSpPr/>
          <p:nvPr/>
        </p:nvSpPr>
        <p:spPr>
          <a:xfrm>
            <a:off x="289560" y="2580873"/>
            <a:ext cx="533400" cy="457200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289560" y="1895073"/>
            <a:ext cx="533400" cy="457200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289560" y="1239054"/>
            <a:ext cx="533400" cy="457200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4191000"/>
            <a:ext cx="7010400" cy="47705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Нет «страха аудитории»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4876800"/>
            <a:ext cx="7010400" cy="47705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Легче работать вдвоём-втроём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289560" y="4191000"/>
            <a:ext cx="533400" cy="477054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289560" y="4876800"/>
            <a:ext cx="533400" cy="477054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90600" y="5562600"/>
            <a:ext cx="7010400" cy="47705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Проще вести длинные учебные занятия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Plus 21"/>
          <p:cNvSpPr/>
          <p:nvPr/>
        </p:nvSpPr>
        <p:spPr>
          <a:xfrm>
            <a:off x="289560" y="5562600"/>
            <a:ext cx="533400" cy="477054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89560" y="3352801"/>
            <a:ext cx="3886200" cy="685799"/>
          </a:xfrm>
          <a:prstGeom prst="rect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Проще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5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15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-300000">
            <a:off x="660883" y="2099049"/>
            <a:ext cx="8001000" cy="116522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b="1" dirty="0" smtClean="0"/>
              <a:t>Подготовка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3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16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1480" y="1333500"/>
            <a:ext cx="38862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Подготовка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4724400"/>
            <a:ext cx="3505200" cy="4770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Инструменты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926607"/>
            <a:ext cx="3505200" cy="4770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Материалы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124200"/>
            <a:ext cx="3505200" cy="4770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Рабочее окружение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600200" y="2438400"/>
            <a:ext cx="381000" cy="1965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39340" y="2438400"/>
            <a:ext cx="1546860" cy="1269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77540" y="2438400"/>
            <a:ext cx="185166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43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17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304800"/>
            <a:ext cx="3505200" cy="4770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Инструменты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123146"/>
            <a:ext cx="7010400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Выбрать и изучить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lus 10"/>
          <p:cNvSpPr/>
          <p:nvPr/>
        </p:nvSpPr>
        <p:spPr>
          <a:xfrm>
            <a:off x="289560" y="1123146"/>
            <a:ext cx="533400" cy="477054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1752600"/>
            <a:ext cx="7010400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Настроить и проверить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lus 14"/>
          <p:cNvSpPr/>
          <p:nvPr/>
        </p:nvSpPr>
        <p:spPr>
          <a:xfrm>
            <a:off x="289560" y="1752600"/>
            <a:ext cx="533400" cy="477054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90600" y="2362200"/>
            <a:ext cx="7010400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Учесть особенности и возможности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lus 16"/>
          <p:cNvSpPr/>
          <p:nvPr/>
        </p:nvSpPr>
        <p:spPr>
          <a:xfrm>
            <a:off x="289560" y="2362200"/>
            <a:ext cx="533400" cy="477054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86200" y="38100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http://smallbiztrends.com/2010/04/26-webinar-tools-for-small-business-owners.html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6200" y="49440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http://smallbiztrends.com/2012/03/16-webinar-webcast-tools-online-meetings-marketing.html</a:t>
            </a:r>
          </a:p>
        </p:txBody>
      </p:sp>
      <p:sp>
        <p:nvSpPr>
          <p:cNvPr id="9" name="Pentagon 8"/>
          <p:cNvSpPr/>
          <p:nvPr/>
        </p:nvSpPr>
        <p:spPr>
          <a:xfrm>
            <a:off x="990600" y="3810000"/>
            <a:ext cx="2438400" cy="923330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Обзор 26-ти инструментов!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990600" y="4944070"/>
            <a:ext cx="2438400" cy="923330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 ещё 16-ти!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1981200" y="3048000"/>
            <a:ext cx="5867400" cy="403902"/>
          </a:xfrm>
          <a:prstGeom prst="wedgeRectCallout">
            <a:avLst>
              <a:gd name="adj1" fmla="val -8547"/>
              <a:gd name="adj2" fmla="val 117728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Да, все ссылки будут в раздаточном материале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0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3" grpId="0"/>
      <p:bldP spid="4" grpId="0"/>
      <p:bldP spid="9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18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304800"/>
            <a:ext cx="3505200" cy="4770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Материалы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123146"/>
            <a:ext cx="7010400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Как для «очного выступления»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289560" y="1123146"/>
            <a:ext cx="533400" cy="477054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752600"/>
            <a:ext cx="7010400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Помните о динамике!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lus 6"/>
          <p:cNvSpPr/>
          <p:nvPr/>
        </p:nvSpPr>
        <p:spPr>
          <a:xfrm>
            <a:off x="289560" y="1752600"/>
            <a:ext cx="533400" cy="477054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2362200"/>
            <a:ext cx="7010400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Иногда придётся «</a:t>
            </a:r>
            <a:r>
              <a:rPr lang="ru-RU" sz="2500" dirty="0" err="1" smtClean="0">
                <a:latin typeface="Arial" pitchFamily="34" charset="0"/>
                <a:cs typeface="Arial" pitchFamily="34" charset="0"/>
              </a:rPr>
              <a:t>донастроить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» инструмент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289560" y="2362200"/>
            <a:ext cx="533400" cy="477054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ular Callout 2"/>
          <p:cNvSpPr/>
          <p:nvPr/>
        </p:nvSpPr>
        <p:spPr>
          <a:xfrm>
            <a:off x="6172200" y="237003"/>
            <a:ext cx="2133600" cy="1089702"/>
          </a:xfrm>
          <a:prstGeom prst="wedgeRectCallout">
            <a:avLst>
              <a:gd name="adj1" fmla="val -89404"/>
              <a:gd name="adj2" fmla="val 40123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Только лучше!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4286250"/>
            <a:ext cx="1280159" cy="181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" y="4101753"/>
            <a:ext cx="1862667" cy="139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008" y="4853256"/>
            <a:ext cx="2102592" cy="1243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304" y="4101753"/>
            <a:ext cx="2279650" cy="1239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303057"/>
            <a:ext cx="1881188" cy="793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101753"/>
            <a:ext cx="1714500" cy="139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9560" y="3330714"/>
            <a:ext cx="2331719" cy="7078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Слайды и документы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6235" y="3330714"/>
            <a:ext cx="2627365" cy="7078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Код и работа приложений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5100" y="3345954"/>
            <a:ext cx="2324101" cy="7078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Видео- и аудио-ролики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lus 19"/>
          <p:cNvSpPr/>
          <p:nvPr/>
        </p:nvSpPr>
        <p:spPr>
          <a:xfrm>
            <a:off x="2354579" y="3345954"/>
            <a:ext cx="266700" cy="238527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5676900" y="3330714"/>
            <a:ext cx="266700" cy="238527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8610599" y="3371850"/>
            <a:ext cx="228601" cy="197391"/>
          </a:xfrm>
          <a:prstGeom prst="mathMultiply">
            <a:avLst/>
          </a:prstGeom>
          <a:ln>
            <a:solidFill>
              <a:srgbClr val="CC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1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  <p:bldP spid="10" grpId="0" animBg="1"/>
      <p:bldP spid="18" grpId="0" animBg="1"/>
      <p:bldP spid="19" grpId="0" animBg="1"/>
      <p:bldP spid="20" grpId="0" animBg="1"/>
      <p:bldP spid="21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19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304800"/>
            <a:ext cx="3505200" cy="4770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Материалы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1" y="2023794"/>
            <a:ext cx="1280159" cy="181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1839297"/>
            <a:ext cx="1862667" cy="139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173" y="2590800"/>
            <a:ext cx="2102592" cy="1243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69" y="1839297"/>
            <a:ext cx="2279650" cy="1239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9081" y="1068258"/>
            <a:ext cx="2331719" cy="7078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Слайды и документы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1068258"/>
            <a:ext cx="2627365" cy="7078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Код и работа приложений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lus 19"/>
          <p:cNvSpPr/>
          <p:nvPr/>
        </p:nvSpPr>
        <p:spPr>
          <a:xfrm>
            <a:off x="2324100" y="1083498"/>
            <a:ext cx="266700" cy="238527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5180065" y="1068258"/>
            <a:ext cx="266700" cy="238527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36" y="1839297"/>
            <a:ext cx="2659764" cy="1994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027036" y="1083498"/>
            <a:ext cx="2627365" cy="7078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Слайды «с мега-картинками»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Minus 11"/>
          <p:cNvSpPr/>
          <p:nvPr/>
        </p:nvSpPr>
        <p:spPr>
          <a:xfrm>
            <a:off x="8389089" y="1050361"/>
            <a:ext cx="262387" cy="304800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ular Callout 27"/>
          <p:cNvSpPr/>
          <p:nvPr/>
        </p:nvSpPr>
        <p:spPr>
          <a:xfrm>
            <a:off x="1676400" y="4175760"/>
            <a:ext cx="4953000" cy="2225040"/>
          </a:xfrm>
          <a:prstGeom prst="wedgeRectCallout">
            <a:avLst>
              <a:gd name="adj1" fmla="val 61366"/>
              <a:gd name="adj2" fmla="val -69870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В вебинарах (в отличие от «очных» выступлений) лучше избегать слайдов с малым количеством информативных элементов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0" y="4319826"/>
            <a:ext cx="3962400" cy="8617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ru-RU" sz="2500" dirty="0" smtClean="0">
                <a:latin typeface="Arial" pitchFamily="34" charset="0"/>
                <a:cs typeface="Arial" pitchFamily="34" charset="0"/>
              </a:rPr>
              <a:t>Специалист по</a:t>
            </a:r>
          </a:p>
          <a:p>
            <a:pPr algn="r"/>
            <a:r>
              <a:rPr lang="ru-RU" sz="2500" dirty="0" smtClean="0">
                <a:latin typeface="Arial" pitchFamily="34" charset="0"/>
                <a:cs typeface="Arial" pitchFamily="34" charset="0"/>
              </a:rPr>
              <a:t>подготовке персонала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710" y="5237202"/>
            <a:ext cx="2866490" cy="5539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/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Святослав Куликов</a:t>
            </a:r>
            <a:endParaRPr lang="ru-RU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5847546"/>
            <a:ext cx="4905225" cy="4770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/>
            <a:r>
              <a:rPr lang="en-US" sz="2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Svyatoslav_Kulikov@epam.com</a:t>
            </a:r>
            <a:endParaRPr lang="en-US" sz="25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18099"/>
            <a:ext cx="12985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30480"/>
            <a:ext cx="30480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362200"/>
            <a:ext cx="8839200" cy="91440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 о вебинарах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175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304800"/>
            <a:ext cx="3505200" cy="4770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Материалы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26" y="1828800"/>
            <a:ext cx="5134548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259080" y="1676400"/>
            <a:ext cx="2712720" cy="2514600"/>
          </a:xfrm>
          <a:prstGeom prst="wedgeRectCallout">
            <a:avLst>
              <a:gd name="adj1" fmla="val 80475"/>
              <a:gd name="adj2" fmla="val 2870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Обязательно посмотрите сами и дайте посмотреть коллегам!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35406" y="1030069"/>
            <a:ext cx="5104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http://www.slideshare.net/thecroaker/death-by-powerpoint-rus</a:t>
            </a:r>
          </a:p>
        </p:txBody>
      </p:sp>
    </p:spTree>
    <p:extLst>
      <p:ext uri="{BB962C8B-B14F-4D97-AF65-F5344CB8AC3E}">
        <p14:creationId xmlns:p14="http://schemas.microsoft.com/office/powerpoint/2010/main" val="20869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21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304800"/>
            <a:ext cx="3505200" cy="4770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Рабочее окружение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123146"/>
            <a:ext cx="7010400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Заранее убрать всё «лишнее»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289560" y="1123146"/>
            <a:ext cx="533400" cy="477054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752600"/>
            <a:ext cx="7010400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Заранее всё настроить и подготовить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lus 6"/>
          <p:cNvSpPr/>
          <p:nvPr/>
        </p:nvSpPr>
        <p:spPr>
          <a:xfrm>
            <a:off x="289560" y="1752600"/>
            <a:ext cx="533400" cy="477054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2362200"/>
            <a:ext cx="7010400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Проще всего – на виртуальной машине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289560" y="2362200"/>
            <a:ext cx="533400" cy="477054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06" y="3047999"/>
            <a:ext cx="4674394" cy="3426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17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22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-300000">
            <a:off x="660883" y="2099049"/>
            <a:ext cx="8001000" cy="116522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b="1" dirty="0" smtClean="0"/>
              <a:t>Проведение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54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8001000" cy="11652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О проведении вебинара можно говорить очень долго и много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1447800"/>
            <a:ext cx="8001000" cy="1165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500" b="1" dirty="0" smtClean="0">
                <a:latin typeface="Arial" pitchFamily="34" charset="0"/>
                <a:cs typeface="Arial" pitchFamily="34" charset="0"/>
              </a:rPr>
              <a:t>Но мы не будем!</a:t>
            </a:r>
            <a:endParaRPr lang="en-US" sz="4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3200400" y="3429000"/>
            <a:ext cx="3810000" cy="1828800"/>
          </a:xfrm>
          <a:prstGeom prst="wedgeRectCallout">
            <a:avLst>
              <a:gd name="adj1" fmla="val 767"/>
              <a:gd name="adj2" fmla="val -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latin typeface="Arial" pitchFamily="34" charset="0"/>
                <a:cs typeface="Arial" pitchFamily="34" charset="0"/>
              </a:rPr>
              <a:t>Мы ведь и так сейчас на вебинаре </a:t>
            </a:r>
            <a:r>
              <a:rPr lang="ru-RU" sz="35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5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8001000" cy="11652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Мы лишь рассмотрим самое важное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24</a:t>
            </a:fld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533400" y="2743200"/>
            <a:ext cx="2286000" cy="838200"/>
          </a:xfrm>
          <a:prstGeom prst="flowChartProcess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Приветствие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352800" y="3733800"/>
            <a:ext cx="2286000" cy="838200"/>
          </a:xfrm>
          <a:prstGeom prst="flowChartProcess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Работа с инструментом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6248400" y="4556760"/>
            <a:ext cx="2286000" cy="838200"/>
          </a:xfrm>
          <a:prstGeom prst="flowChartProcess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Итоги и прощание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3505200" y="4960620"/>
            <a:ext cx="1981200" cy="838200"/>
          </a:xfrm>
          <a:prstGeom prst="flowChartProcess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latin typeface="Arial" pitchFamily="34" charset="0"/>
                <a:cs typeface="Arial" pitchFamily="34" charset="0"/>
              </a:rPr>
              <a:t>Удержание внимания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4" idx="3"/>
            <a:endCxn id="7" idx="1"/>
          </p:cNvCxnSpPr>
          <p:nvPr/>
        </p:nvCxnSpPr>
        <p:spPr>
          <a:xfrm>
            <a:off x="2819400" y="3162300"/>
            <a:ext cx="533400" cy="990600"/>
          </a:xfrm>
          <a:prstGeom prst="bentConnector3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7" idx="3"/>
            <a:endCxn id="8" idx="1"/>
          </p:cNvCxnSpPr>
          <p:nvPr/>
        </p:nvCxnSpPr>
        <p:spPr>
          <a:xfrm>
            <a:off x="5638800" y="4152900"/>
            <a:ext cx="609600" cy="822960"/>
          </a:xfrm>
          <a:prstGeom prst="bentConnector3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810000" y="4572000"/>
            <a:ext cx="0" cy="3886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81600" y="4572000"/>
            <a:ext cx="0" cy="3886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6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524000"/>
            <a:ext cx="5486400" cy="6857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Вебинар – НЕ КИНО!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25</a:t>
            </a:fld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533400" y="2743200"/>
            <a:ext cx="2286000" cy="838200"/>
          </a:xfrm>
          <a:prstGeom prst="flowChartProcess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Приветствие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352800" y="3733800"/>
            <a:ext cx="2286000" cy="838200"/>
          </a:xfrm>
          <a:prstGeom prst="flowChartProcess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Работа с инструментом</a:t>
            </a:r>
            <a:endParaRPr lang="en-US" sz="25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6248400" y="4556760"/>
            <a:ext cx="2286000" cy="838200"/>
          </a:xfrm>
          <a:prstGeom prst="flowChartProcess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Итоги и прощание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3505200" y="4960620"/>
            <a:ext cx="1981200" cy="838200"/>
          </a:xfrm>
          <a:prstGeom prst="flowChartProcess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Удержание внимания</a:t>
            </a:r>
            <a:endParaRPr lang="en-US" sz="23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4" idx="3"/>
            <a:endCxn id="7" idx="1"/>
          </p:cNvCxnSpPr>
          <p:nvPr/>
        </p:nvCxnSpPr>
        <p:spPr>
          <a:xfrm>
            <a:off x="2819400" y="3162300"/>
            <a:ext cx="533400" cy="990600"/>
          </a:xfrm>
          <a:prstGeom prst="bentConnector3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7" idx="3"/>
            <a:endCxn id="8" idx="1"/>
          </p:cNvCxnSpPr>
          <p:nvPr/>
        </p:nvCxnSpPr>
        <p:spPr>
          <a:xfrm>
            <a:off x="5638800" y="4152900"/>
            <a:ext cx="609600" cy="822960"/>
          </a:xfrm>
          <a:prstGeom prst="bentConnector3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810000" y="4572000"/>
            <a:ext cx="0" cy="38862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81600" y="4572000"/>
            <a:ext cx="0" cy="38862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1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26</a:t>
            </a:fld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152400" y="144780"/>
            <a:ext cx="2286000" cy="838200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Работа с инструментом</a:t>
            </a:r>
            <a:endParaRPr lang="en-US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304800" y="1371600"/>
            <a:ext cx="1981200" cy="838200"/>
          </a:xfrm>
          <a:prstGeom prst="flowChartProcess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Удержание внимания</a:t>
            </a:r>
            <a:endParaRPr lang="en-US" sz="23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9600" y="982980"/>
            <a:ext cx="0" cy="38862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81200" y="982980"/>
            <a:ext cx="0" cy="38862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0013"/>
            <a:ext cx="2962275" cy="665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304800" y="2971800"/>
            <a:ext cx="2895600" cy="2362200"/>
          </a:xfrm>
          <a:prstGeom prst="wedgeRectCallout">
            <a:avLst>
              <a:gd name="adj1" fmla="val 63873"/>
              <a:gd name="adj2" fmla="val -23864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EPAM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мы чаще всего используем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GoToWebinar (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GoToMeeting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GoToTraining)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27</a:t>
            </a:fld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152400" y="144780"/>
            <a:ext cx="2286000" cy="838200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Работа с инструментом</a:t>
            </a:r>
            <a:endParaRPr lang="en-US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304800" y="1371600"/>
            <a:ext cx="1981200" cy="838200"/>
          </a:xfrm>
          <a:prstGeom prst="flowChartProcess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Удержание внимания</a:t>
            </a:r>
            <a:endParaRPr lang="en-US" sz="23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9600" y="982980"/>
            <a:ext cx="0" cy="38862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81200" y="982980"/>
            <a:ext cx="0" cy="38862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8640"/>
            <a:ext cx="5324475" cy="558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304800" y="2971800"/>
            <a:ext cx="2590800" cy="1676400"/>
          </a:xfrm>
          <a:prstGeom prst="wedgeRectCallout">
            <a:avLst>
              <a:gd name="adj1" fmla="val 63873"/>
              <a:gd name="adj2" fmla="val -23864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«Вытащить» и расположить в удобном месте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667000"/>
            <a:ext cx="1676400" cy="304800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ВАЖНО!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28</a:t>
            </a:fld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152400" y="144780"/>
            <a:ext cx="2286000" cy="838200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Работа с инструментом</a:t>
            </a:r>
            <a:endParaRPr lang="en-US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304800" y="1371600"/>
            <a:ext cx="1981200" cy="838200"/>
          </a:xfrm>
          <a:prstGeom prst="flowChartProcess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Удержание внимания</a:t>
            </a:r>
            <a:endParaRPr lang="en-US" sz="23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9600" y="982980"/>
            <a:ext cx="0" cy="38862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81200" y="982980"/>
            <a:ext cx="0" cy="38862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522" y="1200150"/>
            <a:ext cx="4668203" cy="2625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609600" y="3124200"/>
            <a:ext cx="2895600" cy="1524000"/>
          </a:xfrm>
          <a:prstGeom prst="wedgeRectCallout">
            <a:avLst>
              <a:gd name="adj1" fmla="val 62820"/>
              <a:gd name="adj2" fmla="val -20864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Показывать только основную часть экрана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2819400"/>
            <a:ext cx="1676400" cy="304800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ВАЖНО!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29</a:t>
            </a:fld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152400" y="144780"/>
            <a:ext cx="2286000" cy="838200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Работа с инструментом</a:t>
            </a:r>
            <a:endParaRPr lang="en-US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304800" y="1371600"/>
            <a:ext cx="1981200" cy="838200"/>
          </a:xfrm>
          <a:prstGeom prst="flowChartProcess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Удержание внимания</a:t>
            </a:r>
            <a:endParaRPr lang="en-US" sz="23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9600" y="982980"/>
            <a:ext cx="0" cy="38862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81200" y="982980"/>
            <a:ext cx="0" cy="38862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1328737" cy="2986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600" y="3456057"/>
            <a:ext cx="4328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www.gotomeeting.com/fec/webinar/webinar_support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828800" y="3348335"/>
            <a:ext cx="2438400" cy="923330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Официальный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F.A.Q.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1828800" y="4482405"/>
            <a:ext cx="2438400" cy="923330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Небольшое пособие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4436238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GoToWebinar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Blueberry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FlashBack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тренингах.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docx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"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2819400" y="1028700"/>
            <a:ext cx="6172200" cy="1524000"/>
          </a:xfrm>
          <a:prstGeom prst="wedgeRectCallout">
            <a:avLst>
              <a:gd name="adj1" fmla="val -52379"/>
              <a:gd name="adj2" fmla="val -71033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Мы продолжим говорить о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GoToWebinar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в части, посвящённой рекомендациям по проведению вебинаров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4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3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-300000">
            <a:off x="675826" y="2098397"/>
            <a:ext cx="8001000" cy="150814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b="1" dirty="0" smtClean="0"/>
              <a:t>Зачем я провожу этот вебинар?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33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30</a:t>
            </a:fld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152400" y="144780"/>
            <a:ext cx="2286000" cy="838200"/>
          </a:xfrm>
          <a:prstGeom prst="flowChartProcess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Работа с инструментом</a:t>
            </a:r>
            <a:endParaRPr lang="en-US" sz="25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304800" y="1371600"/>
            <a:ext cx="1981200" cy="838200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Удержание внимания</a:t>
            </a:r>
            <a:endParaRPr lang="en-US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9600" y="982980"/>
            <a:ext cx="0" cy="38862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81200" y="982980"/>
            <a:ext cx="0" cy="38862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3440" y="3104346"/>
            <a:ext cx="7010400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Отслеживание происходящего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152400" y="3104346"/>
            <a:ext cx="533400" cy="477054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53440" y="3733800"/>
            <a:ext cx="7010400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Анимация и «рисунки»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lus 11"/>
          <p:cNvSpPr/>
          <p:nvPr/>
        </p:nvSpPr>
        <p:spPr>
          <a:xfrm>
            <a:off x="152400" y="3733800"/>
            <a:ext cx="533400" cy="477054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53440" y="4343400"/>
            <a:ext cx="7010400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Вопросы и обращение к аудитории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lus 15"/>
          <p:cNvSpPr/>
          <p:nvPr/>
        </p:nvSpPr>
        <p:spPr>
          <a:xfrm>
            <a:off x="152400" y="4343400"/>
            <a:ext cx="533400" cy="477054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53440" y="4953000"/>
            <a:ext cx="7010400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Опросники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152400" y="4953000"/>
            <a:ext cx="533400" cy="477054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94360"/>
            <a:ext cx="259080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3200400" y="1790701"/>
            <a:ext cx="1371600" cy="14096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ular Callout 19"/>
          <p:cNvSpPr/>
          <p:nvPr/>
        </p:nvSpPr>
        <p:spPr>
          <a:xfrm>
            <a:off x="2438400" y="5715000"/>
            <a:ext cx="3352800" cy="762000"/>
          </a:xfrm>
          <a:prstGeom prst="wedgeRectCallout">
            <a:avLst>
              <a:gd name="adj1" fmla="val -51436"/>
              <a:gd name="adj2" fmla="val -90863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Создать заранее!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0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31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-300000">
            <a:off x="660883" y="2099049"/>
            <a:ext cx="8001000" cy="116522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b="1" dirty="0" smtClean="0"/>
              <a:t>Типичные ошибки</a:t>
            </a:r>
            <a:endParaRPr lang="en-US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33400" y="1295400"/>
            <a:ext cx="7848600" cy="2819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1000" y="2286000"/>
            <a:ext cx="84582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 rot="-60000">
            <a:off x="855264" y="4117639"/>
            <a:ext cx="8001000" cy="1607135"/>
          </a:xfrm>
          <a:prstGeom prst="rect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b="1" dirty="0" smtClean="0"/>
              <a:t>Рекомендации по проведению вебинаров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46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6324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Найдите тихое место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32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143000"/>
            <a:ext cx="37719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04800" y="1447800"/>
            <a:ext cx="3352800" cy="2209800"/>
          </a:xfrm>
          <a:prstGeom prst="wedgeRectCallout">
            <a:avLst>
              <a:gd name="adj1" fmla="val 67655"/>
              <a:gd name="adj2" fmla="val 39137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Любым законным способом! Даже если придётся работать из дома, из другого офиса и т.д.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6324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Настройте микрофон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33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19400"/>
            <a:ext cx="1945819" cy="3016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5043487" cy="5188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752600" y="2590800"/>
            <a:ext cx="762000" cy="12606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ular Callout 7"/>
          <p:cNvSpPr/>
          <p:nvPr/>
        </p:nvSpPr>
        <p:spPr>
          <a:xfrm>
            <a:off x="6345009" y="1066800"/>
            <a:ext cx="2514600" cy="1341120"/>
          </a:xfrm>
          <a:prstGeom prst="wedgeRectCallout">
            <a:avLst>
              <a:gd name="adj1" fmla="val -86890"/>
              <a:gd name="adj2" fmla="val 43682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И проверьте результат!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9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6324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Отключите лишние микрофоны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34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52538"/>
            <a:ext cx="2962275" cy="435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381000" y="2667000"/>
            <a:ext cx="4953000" cy="1996440"/>
          </a:xfrm>
          <a:prstGeom prst="wedgeRectCallout">
            <a:avLst>
              <a:gd name="adj1" fmla="val 70570"/>
              <a:gd name="adj2" fmla="val 73453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Для устранения «шума в эфире» отключите микрофоны слушателей и включайте по «поднятой руке»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6324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Отключите лишние приложения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35</a:t>
            </a:fld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4876800" y="1371600"/>
            <a:ext cx="3810000" cy="762000"/>
          </a:xfrm>
          <a:prstGeom prst="wedgeRectCallout">
            <a:avLst>
              <a:gd name="adj1" fmla="val -57166"/>
              <a:gd name="adj2" fmla="val -118831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" pitchFamily="34" charset="0"/>
                <a:cs typeface="Arial" pitchFamily="34" charset="0"/>
              </a:rPr>
              <a:t>Skype, Outlook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и т.д.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6413"/>
            <a:ext cx="2702899" cy="198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4397375" y="2286000"/>
            <a:ext cx="4572000" cy="1598334"/>
          </a:xfrm>
          <a:prstGeom prst="wedgeRectCallout">
            <a:avLst>
              <a:gd name="adj1" fmla="val -87981"/>
              <a:gd name="adj2" fmla="val -42173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>
                <a:latin typeface="Arial" pitchFamily="34" charset="0"/>
                <a:cs typeface="Arial" pitchFamily="34" charset="0"/>
              </a:rPr>
              <a:t>А лучше – используйте виртуальную машину, и запускайте вебинар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оттуда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44" y="4175125"/>
            <a:ext cx="5420632" cy="199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ular Callout 11"/>
          <p:cNvSpPr/>
          <p:nvPr/>
        </p:nvSpPr>
        <p:spPr>
          <a:xfrm>
            <a:off x="630259" y="4774078"/>
            <a:ext cx="2453640" cy="799167"/>
          </a:xfrm>
          <a:prstGeom prst="wedgeRectCallout">
            <a:avLst>
              <a:gd name="adj1" fmla="val 98976"/>
              <a:gd name="adj2" fmla="val -45987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А то будет вот так </a:t>
            </a:r>
            <a:r>
              <a:rPr lang="ru-RU" sz="25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6324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Или используйте два экрана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36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371600"/>
            <a:ext cx="5029201" cy="2410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46554"/>
            <a:ext cx="4419600" cy="332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81000" y="4724400"/>
            <a:ext cx="3810000" cy="990600"/>
          </a:xfrm>
          <a:prstGeom prst="wedgeRectCallout">
            <a:avLst>
              <a:gd name="adj1" fmla="val 63634"/>
              <a:gd name="adj2" fmla="val 2861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При наличии двух мониторов это удобно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6324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Поприветствуйте аудиторию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37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2600" y="1219200"/>
            <a:ext cx="7086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И уточните, действительно ли вас слышно и видно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18" y="2743200"/>
            <a:ext cx="2704563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981200" y="2590800"/>
            <a:ext cx="20574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371600" y="54864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ular Callout 13"/>
          <p:cNvSpPr/>
          <p:nvPr/>
        </p:nvSpPr>
        <p:spPr>
          <a:xfrm>
            <a:off x="4343400" y="3337556"/>
            <a:ext cx="4114800" cy="1828801"/>
          </a:xfrm>
          <a:prstGeom prst="wedgeRectCallout">
            <a:avLst>
              <a:gd name="adj1" fmla="val -21240"/>
              <a:gd name="adj2" fmla="val -93831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Попросите написать «плюсик» в чат тех, кто вас видит и слышит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6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6324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Сверните лишние окна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GTW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38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038475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3733800"/>
            <a:ext cx="409575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4473892" y="1447799"/>
            <a:ext cx="4114800" cy="1676401"/>
          </a:xfrm>
          <a:prstGeom prst="wedgeRectCallout">
            <a:avLst>
              <a:gd name="adj1" fmla="val 38760"/>
              <a:gd name="adj2" fmla="val 104502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>
                <a:latin typeface="Arial" pitchFamily="34" charset="0"/>
                <a:cs typeface="Arial" pitchFamily="34" charset="0"/>
              </a:rPr>
              <a:t>Чтобы не было характерных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«чёрных полос»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48125"/>
            <a:ext cx="2395538" cy="1715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28600" y="2133600"/>
            <a:ext cx="533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79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6324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Помните о записи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39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3142963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3158836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1676400" y="3154680"/>
            <a:ext cx="152400" cy="1028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334000" y="5410200"/>
            <a:ext cx="152400" cy="1028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ular Callout 7"/>
          <p:cNvSpPr/>
          <p:nvPr/>
        </p:nvSpPr>
        <p:spPr>
          <a:xfrm>
            <a:off x="359092" y="4419600"/>
            <a:ext cx="4114800" cy="1676401"/>
          </a:xfrm>
          <a:prstGeom prst="wedgeRectCallout">
            <a:avLst>
              <a:gd name="adj1" fmla="val 55056"/>
              <a:gd name="adj2" fmla="val -24589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Отключайте запись и микрофон на время перерыва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8001000" cy="11652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 рамках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“P2P”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и просто в разговорах я в последнее время часто слышу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…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0" y="1981201"/>
            <a:ext cx="76962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«А что это вообще такое – вебинары?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Зачем оно надо?»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0" y="3276600"/>
            <a:ext cx="76962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«Я бы, может, и выступил(а), но у меня нет никакого опыта, так что не буду.»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6324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Поглядывайте на два окна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40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20440"/>
            <a:ext cx="1628775" cy="125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82252"/>
            <a:ext cx="2305050" cy="273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914400" y="1828800"/>
            <a:ext cx="2819400" cy="1295399"/>
          </a:xfrm>
          <a:prstGeom prst="wedgeRectCallout">
            <a:avLst>
              <a:gd name="adj1" fmla="val -19618"/>
              <a:gd name="adj2" fmla="val 86855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«Что видят слушатели?»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133600" y="5105400"/>
            <a:ext cx="2819400" cy="1295399"/>
          </a:xfrm>
          <a:prstGeom prst="wedgeRectCallout">
            <a:avLst>
              <a:gd name="adj1" fmla="val 58220"/>
              <a:gd name="adj2" fmla="val -91969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Чат или «окно с вопросами»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1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6324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Обеспечьте динамику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41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" y="2491739"/>
            <a:ext cx="3633788" cy="2607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152400" y="1094543"/>
            <a:ext cx="2819400" cy="1295399"/>
          </a:xfrm>
          <a:prstGeom prst="wedgeRectCallout">
            <a:avLst>
              <a:gd name="adj1" fmla="val -19618"/>
              <a:gd name="adj2" fmla="val 86855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«Рисование» и анимация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648200" y="1447800"/>
            <a:ext cx="3962400" cy="1981200"/>
          </a:xfrm>
          <a:prstGeom prst="wedgeRectCallout">
            <a:avLst>
              <a:gd name="adj1" fmla="val -24618"/>
              <a:gd name="adj2" fmla="val 72240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Если инструмент не поддерживает анимацию, делайте отдельные слайды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18288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14800"/>
            <a:ext cx="18288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6324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Обеспечьте динамику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42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837501"/>
            <a:ext cx="6324600" cy="47705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Небольшой пример «рисования»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938278"/>
            <a:ext cx="8458200" cy="30469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-- Вывести преподавателей и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среднюю</a:t>
            </a:r>
          </a:p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-- оценку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всех студентов по каждому преподавателю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endParaRPr lang="ru-RU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`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tt_name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`,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AVG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(`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r_mark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`)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`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tutors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`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`m2m_sb_tt` 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USING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(`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tt_id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`)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`subjects` 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USING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(`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sb_id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`)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GROUP 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BY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`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tt_id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`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`rating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`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`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subjects`.`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sb_id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`=`rating`.`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r_sb_id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`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16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6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GROUP 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BY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`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r_st_id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36401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6324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Сохраняйте «бодрость» речи </a:t>
            </a:r>
            <a:r>
              <a:rPr lang="ru-RU" sz="3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43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85" y="3200400"/>
            <a:ext cx="2460115" cy="1618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847" y="4172248"/>
            <a:ext cx="2431553" cy="1618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543" y="4643735"/>
            <a:ext cx="2428428" cy="1618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533400" y="1295401"/>
            <a:ext cx="8055292" cy="1295400"/>
          </a:xfrm>
          <a:prstGeom prst="wedgeRectCallout">
            <a:avLst>
              <a:gd name="adj1" fmla="val 15868"/>
              <a:gd name="adj2" fmla="val 136802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2500" dirty="0">
                <a:latin typeface="Arial" pitchFamily="34" charset="0"/>
                <a:cs typeface="Arial" pitchFamily="34" charset="0"/>
              </a:rPr>
              <a:t>вы делаете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«мхатовские паузы» и </a:t>
            </a:r>
            <a:r>
              <a:rPr lang="ru-RU" sz="2500" dirty="0">
                <a:latin typeface="Arial" pitchFamily="34" charset="0"/>
                <a:cs typeface="Arial" pitchFamily="34" charset="0"/>
              </a:rPr>
              <a:t>говорите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монотонно </a:t>
            </a:r>
            <a:r>
              <a:rPr lang="ru-RU" sz="2500" dirty="0">
                <a:latin typeface="Arial" pitchFamily="34" charset="0"/>
                <a:cs typeface="Arial" pitchFamily="34" charset="0"/>
              </a:rPr>
              <a:t>– аудитория теряет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внимание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6324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Поддерживайте контакт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657600"/>
            <a:ext cx="7056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«Что вы думаете по поводу этого графика?»</a:t>
            </a:r>
          </a:p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«Кто видит ошибку в этом коде? И где она?»</a:t>
            </a:r>
          </a:p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«Напишите в чат плюсик те, кто…»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«В чат я вам только что сбросил ссылку…»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85800" y="1295400"/>
            <a:ext cx="4351020" cy="1676400"/>
          </a:xfrm>
          <a:prstGeom prst="wedgeRectCallout">
            <a:avLst>
              <a:gd name="adj1" fmla="val -1851"/>
              <a:gd name="adj2" fmla="val 90422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Дайте слушателям почувствовать себя вовлечёнными в процесс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008" y="4724400"/>
            <a:ext cx="1708941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8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6324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Передавайте слово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45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56360"/>
            <a:ext cx="2895600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3000375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426720" y="3472815"/>
            <a:ext cx="3810000" cy="1409700"/>
          </a:xfrm>
          <a:prstGeom prst="wedgeRectCallout">
            <a:avLst>
              <a:gd name="adj1" fmla="val -46987"/>
              <a:gd name="adj2" fmla="val -98595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Просите желающих высказаться «поднять руку»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838199" y="5157152"/>
            <a:ext cx="6361747" cy="1143000"/>
          </a:xfrm>
          <a:prstGeom prst="wedgeRectCallout">
            <a:avLst>
              <a:gd name="adj1" fmla="val 54458"/>
              <a:gd name="adj2" fmla="val -91356"/>
            </a:avLst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Вы увидите «понятые руки» в списке слушателей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или индикатор «поднятых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рук» на свёрнутой панели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GTW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3439477"/>
            <a:ext cx="381000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9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6324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Подведите итоги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46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5334000"/>
            <a:ext cx="63246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И попрощайтесь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4038600"/>
            <a:ext cx="63246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Попросите обратной связи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39090" y="1295400"/>
            <a:ext cx="6747510" cy="1524000"/>
          </a:xfrm>
          <a:prstGeom prst="wedgeRectCallout">
            <a:avLst>
              <a:gd name="adj1" fmla="val -5465"/>
              <a:gd name="adj2" fmla="val -65033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«Рассказать</a:t>
            </a:r>
            <a:r>
              <a:rPr lang="ru-RU" sz="2500" dirty="0">
                <a:latin typeface="Arial" pitchFamily="34" charset="0"/>
                <a:cs typeface="Arial" pitchFamily="34" charset="0"/>
              </a:rPr>
              <a:t>, о чём будет рассказано. Рассказать то, что собирались рассказать. Рассказать, о чём рассказали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.»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2499360" y="3124200"/>
            <a:ext cx="6339840" cy="609600"/>
          </a:xfrm>
          <a:prstGeom prst="wedgeRectCallout">
            <a:avLst>
              <a:gd name="adj1" fmla="val 5352"/>
              <a:gd name="adj2" fmla="val 87467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Дайте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URL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на анкету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6096000" cy="5333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Ещё раз, одним списком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47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777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Найдите тихое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место.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Настройте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микрофон.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Отключите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микрофоны у слушателей.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Отключите лишние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приложения.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Поприветствуйте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аудиторию.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Уточните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действительно ли вас слышно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видно.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Сверните лишние окна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GTW.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Помните 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записи (запустите, потом ставьте на паузу).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Поглядывайте на два окна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«чат»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«экран слушателей».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Обеспечьте динамику (рисование, анимация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Сохраняйте «бодрость»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речи.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Поддерживайте контакт (обращения, вопросы, опросы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Передавайте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слово (по поднятой руке).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Подведите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итоги (кратко повторите самое важное).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Попросите обратной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связи (и дайте ссылку на анкету).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Попрощайтесь.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266700" y="1143000"/>
            <a:ext cx="266700" cy="238527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lus 13"/>
          <p:cNvSpPr/>
          <p:nvPr/>
        </p:nvSpPr>
        <p:spPr>
          <a:xfrm>
            <a:off x="266700" y="1437873"/>
            <a:ext cx="266700" cy="238527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266700" y="1742673"/>
            <a:ext cx="266700" cy="238527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66700" y="2047473"/>
            <a:ext cx="266700" cy="238527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266700" y="2352273"/>
            <a:ext cx="266700" cy="238527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66700" y="2657073"/>
            <a:ext cx="266700" cy="238527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66700" y="2961873"/>
            <a:ext cx="266700" cy="238527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266700" y="3276600"/>
            <a:ext cx="266700" cy="238527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6700" y="3571473"/>
            <a:ext cx="266700" cy="238527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266700" y="3876273"/>
            <a:ext cx="266700" cy="238527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266700" y="4181073"/>
            <a:ext cx="266700" cy="238527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266700" y="4485873"/>
            <a:ext cx="266700" cy="238527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266700" y="4800600"/>
            <a:ext cx="266700" cy="238527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266700" y="5095473"/>
            <a:ext cx="266700" cy="238527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266700" y="5400273"/>
            <a:ext cx="266700" cy="238527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66700" y="5705073"/>
            <a:ext cx="266700" cy="238527"/>
          </a:xfrm>
          <a:prstGeom prst="mathPlus">
            <a:avLst/>
          </a:prstGeom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48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-300000">
            <a:off x="675826" y="2098397"/>
            <a:ext cx="8001000" cy="150814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b="1" dirty="0" smtClean="0"/>
              <a:t>Это просто. Надо попробовать!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77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49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533401"/>
            <a:ext cx="40005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Теперь вы знаете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5390" y="1447800"/>
            <a:ext cx="7319010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Что такое «вебинары» и зачем они нужны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lus 13"/>
          <p:cNvSpPr/>
          <p:nvPr/>
        </p:nvSpPr>
        <p:spPr>
          <a:xfrm>
            <a:off x="514350" y="1447800"/>
            <a:ext cx="533400" cy="477054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15390" y="2123673"/>
            <a:ext cx="7319010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Плюсы и минусы вебинаров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lus 15"/>
          <p:cNvSpPr/>
          <p:nvPr/>
        </p:nvSpPr>
        <p:spPr>
          <a:xfrm>
            <a:off x="514350" y="2123673"/>
            <a:ext cx="533400" cy="477054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15390" y="2799546"/>
            <a:ext cx="7319010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Процесс подготовки и проведения вебинара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514350" y="2799546"/>
            <a:ext cx="533400" cy="477054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15390" y="3429000"/>
            <a:ext cx="7319010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Перечень рекомендаций ведущему вебинара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lus 19"/>
          <p:cNvSpPr/>
          <p:nvPr/>
        </p:nvSpPr>
        <p:spPr>
          <a:xfrm>
            <a:off x="514350" y="3429000"/>
            <a:ext cx="533400" cy="477054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609850" y="4953000"/>
            <a:ext cx="615315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И вы только что были на вебинаре </a:t>
            </a:r>
            <a:r>
              <a:rPr lang="ru-RU" sz="3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533401"/>
            <a:ext cx="76962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«А что это вообще такое – вебинары?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Зачем оно надо?»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3276600"/>
            <a:ext cx="76962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«Я бы, может, и выступил(а), но у меня нет никакого опыта, так что не буду.»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1782381"/>
            <a:ext cx="6019800" cy="73221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ru-RU" sz="3000" dirty="0" smtClean="0">
                <a:latin typeface="Arial" pitchFamily="34" charset="0"/>
                <a:cs typeface="Arial" pitchFamily="34" charset="0"/>
              </a:rPr>
              <a:t>Расскажу и покажу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4572000"/>
            <a:ext cx="6019800" cy="73221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ru-RU" sz="3000" dirty="0" smtClean="0">
                <a:latin typeface="Arial" pitchFamily="34" charset="0"/>
                <a:cs typeface="Arial" pitchFamily="34" charset="0"/>
              </a:rPr>
              <a:t>Дам рекомендации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56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50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533401"/>
            <a:ext cx="40005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Ссылки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5390" y="1447800"/>
            <a:ext cx="7319010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r>
              <a:rPr lang="en-US" sz="2500" b="1" dirty="0">
                <a:latin typeface="Courier New" pitchFamily="49" charset="0"/>
                <a:cs typeface="Courier New" pitchFamily="49" charset="0"/>
              </a:rPr>
              <a:t>http://goo.gl/9qd0H</a:t>
            </a:r>
            <a:endParaRPr lang="en-US" sz="25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Plus 13"/>
          <p:cNvSpPr/>
          <p:nvPr/>
        </p:nvSpPr>
        <p:spPr>
          <a:xfrm>
            <a:off x="514350" y="1447800"/>
            <a:ext cx="533400" cy="477054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15390" y="2123673"/>
            <a:ext cx="7319010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r>
              <a:rPr lang="en-US" sz="2500" b="1" dirty="0">
                <a:latin typeface="Courier New" pitchFamily="49" charset="0"/>
                <a:cs typeface="Courier New" pitchFamily="49" charset="0"/>
              </a:rPr>
              <a:t>http://goo.gl/j4AGU</a:t>
            </a:r>
            <a:endParaRPr lang="en-US" sz="25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Plus 15"/>
          <p:cNvSpPr/>
          <p:nvPr/>
        </p:nvSpPr>
        <p:spPr>
          <a:xfrm>
            <a:off x="514350" y="2123673"/>
            <a:ext cx="533400" cy="477054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ular Callout 21"/>
          <p:cNvSpPr/>
          <p:nvPr/>
        </p:nvSpPr>
        <p:spPr>
          <a:xfrm>
            <a:off x="5943600" y="3124200"/>
            <a:ext cx="2895600" cy="609600"/>
          </a:xfrm>
          <a:prstGeom prst="wedgeRectCallout">
            <a:avLst>
              <a:gd name="adj1" fmla="val -65174"/>
              <a:gd name="adj2" fmla="val -122533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Материалы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5943600" y="152400"/>
            <a:ext cx="2895600" cy="609600"/>
          </a:xfrm>
          <a:prstGeom prst="wedgeRectCallout">
            <a:avLst>
              <a:gd name="adj1" fmla="val -66753"/>
              <a:gd name="adj2" fmla="val 144967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Обратная связь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51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-300000">
            <a:off x="676124" y="2632449"/>
            <a:ext cx="8001000" cy="116522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b="1" dirty="0" smtClean="0"/>
              <a:t>Спасибо за внимание!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676625" y="4319826"/>
            <a:ext cx="3962400" cy="8617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ru-RU" sz="2500" dirty="0" smtClean="0">
                <a:latin typeface="Arial" pitchFamily="34" charset="0"/>
                <a:cs typeface="Arial" pitchFamily="34" charset="0"/>
              </a:rPr>
              <a:t>Специалист по</a:t>
            </a:r>
          </a:p>
          <a:p>
            <a:pPr algn="r"/>
            <a:r>
              <a:rPr lang="ru-RU" sz="2500" dirty="0" smtClean="0">
                <a:latin typeface="Arial" pitchFamily="34" charset="0"/>
                <a:cs typeface="Arial" pitchFamily="34" charset="0"/>
              </a:rPr>
              <a:t>подготовке персонала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72535" y="5237202"/>
            <a:ext cx="2866490" cy="5539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/>
            <a:r>
              <a:rPr lang="ru-RU" sz="3000" dirty="0" smtClean="0">
                <a:latin typeface="Arial" pitchFamily="34" charset="0"/>
                <a:cs typeface="Arial" pitchFamily="34" charset="0"/>
              </a:rPr>
              <a:t>Святослав Куликов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5847546"/>
            <a:ext cx="4905225" cy="4770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/>
            <a:r>
              <a:rPr lang="en-US" sz="25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Svyatoslav_Kulikov@epam.com</a:t>
            </a:r>
            <a:endParaRPr lang="en-US" sz="25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6063"/>
            <a:ext cx="12985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5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6</a:t>
            </a:fld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66800" y="2057400"/>
            <a:ext cx="7284720" cy="2057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Disclaimer: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сегодня мы не будем рассматривать «общую теорию публичных выступлений»!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7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894547"/>
            <a:ext cx="40005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Сегодня мы…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5390" y="1808946"/>
            <a:ext cx="7319010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Немного порассуждаем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lus 13"/>
          <p:cNvSpPr/>
          <p:nvPr/>
        </p:nvSpPr>
        <p:spPr>
          <a:xfrm>
            <a:off x="514350" y="1808946"/>
            <a:ext cx="533400" cy="477054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15390" y="2484819"/>
            <a:ext cx="7319010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Обсудим плюсы и минусы вебинаров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lus 15"/>
          <p:cNvSpPr/>
          <p:nvPr/>
        </p:nvSpPr>
        <p:spPr>
          <a:xfrm>
            <a:off x="514350" y="2484819"/>
            <a:ext cx="533400" cy="477054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15390" y="3160692"/>
            <a:ext cx="7319010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Рассмотрим подготовку и проведение вебинара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514350" y="3160692"/>
            <a:ext cx="533400" cy="477054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15390" y="3790146"/>
            <a:ext cx="7319010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Ознакомимся с перечнем рекомендаций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lus 19"/>
          <p:cNvSpPr/>
          <p:nvPr/>
        </p:nvSpPr>
        <p:spPr>
          <a:xfrm>
            <a:off x="514350" y="3790146"/>
            <a:ext cx="533400" cy="477054"/>
          </a:xfrm>
          <a:prstGeom prst="mathPlus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9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8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-300000">
            <a:off x="660883" y="2099049"/>
            <a:ext cx="8001000" cy="116522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b="1" dirty="0" smtClean="0"/>
              <a:t>Немного порассуждаем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8428" y="3372197"/>
            <a:ext cx="7319010" cy="47705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ru-RU" sz="2500" dirty="0" smtClean="0">
                <a:latin typeface="Arial" pitchFamily="34" charset="0"/>
                <a:cs typeface="Arial" pitchFamily="34" charset="0"/>
              </a:rPr>
              <a:t>Но сначала – маленький опрос…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3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8001000" cy="11652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Что такое «вебинар»?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2133600" cy="365125"/>
          </a:xfrm>
        </p:spPr>
        <p:txBody>
          <a:bodyPr/>
          <a:lstStyle/>
          <a:p>
            <a:fld id="{ECC8C0EA-D856-4A6E-95F0-DC53ED071F0F}" type="slidenum">
              <a:rPr lang="en-US" smtClean="0"/>
              <a:t>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2209800"/>
            <a:ext cx="7620000" cy="13716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500" dirty="0" smtClean="0">
                <a:latin typeface="Arial" pitchFamily="34" charset="0"/>
                <a:cs typeface="Arial" pitchFamily="34" charset="0"/>
              </a:rPr>
              <a:t>Общение в прямом эфире</a:t>
            </a:r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4267200"/>
            <a:ext cx="762000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500" dirty="0" smtClean="0">
                <a:latin typeface="Arial" pitchFamily="34" charset="0"/>
                <a:cs typeface="Arial" pitchFamily="34" charset="0"/>
              </a:rPr>
              <a:t>С минимумом затрат для максимума участников</a:t>
            </a:r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572000" y="3733800"/>
            <a:ext cx="1524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4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4895</TotalTime>
  <Words>1174</Words>
  <Application>Microsoft Office PowerPoint</Application>
  <PresentationFormat>On-screen Show (4:3)</PresentationFormat>
  <Paragraphs>311</Paragraphs>
  <Slides>51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Вебинар о вебинарах</vt:lpstr>
      <vt:lpstr>PowerPoint Presentation</vt:lpstr>
      <vt:lpstr>В рамках “P2P” и просто в разговорах я в последнее время часто слышу …</vt:lpstr>
      <vt:lpstr>PowerPoint Presentation</vt:lpstr>
      <vt:lpstr>PowerPoint Presentation</vt:lpstr>
      <vt:lpstr>PowerPoint Presentation</vt:lpstr>
      <vt:lpstr>PowerPoint Presentation</vt:lpstr>
      <vt:lpstr>Что такое «вебинар»?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 проведении вебинара можно говорить очень долго и много</vt:lpstr>
      <vt:lpstr>Мы лишь рассмотрим самое важное</vt:lpstr>
      <vt:lpstr>Вебинар – НЕ КИНО!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Найдите тихое место</vt:lpstr>
      <vt:lpstr>Настройте микрофон</vt:lpstr>
      <vt:lpstr>Отключите лишние микрофоны</vt:lpstr>
      <vt:lpstr>Отключите лишние приложения</vt:lpstr>
      <vt:lpstr>Или используйте два экрана</vt:lpstr>
      <vt:lpstr>Поприветствуйте аудиторию</vt:lpstr>
      <vt:lpstr>Сверните лишние окна GTW</vt:lpstr>
      <vt:lpstr>Помните о записи</vt:lpstr>
      <vt:lpstr>Поглядывайте на два окна</vt:lpstr>
      <vt:lpstr>Обеспечьте динамику</vt:lpstr>
      <vt:lpstr>Обеспечьте динамику</vt:lpstr>
      <vt:lpstr>Сохраняйте «бодрость» речи </vt:lpstr>
      <vt:lpstr>Поддерживайте контакт</vt:lpstr>
      <vt:lpstr>Передавайте слово</vt:lpstr>
      <vt:lpstr>Подведите итоги</vt:lpstr>
      <vt:lpstr>Ещё раз, одним списком</vt:lpstr>
      <vt:lpstr>PowerPoint Presentation</vt:lpstr>
      <vt:lpstr>PowerPoint Presentation</vt:lpstr>
      <vt:lpstr>PowerPoint Presentation</vt:lpstr>
      <vt:lpstr>PowerPoint Presentation</vt:lpstr>
    </vt:vector>
  </TitlesOfParts>
  <Company>EPAM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Svyatoslav Kulikov</dc:creator>
  <cp:lastModifiedBy>Svyatoslav Kulikov</cp:lastModifiedBy>
  <cp:revision>810</cp:revision>
  <cp:lastPrinted>2012-08-31T09:35:25Z</cp:lastPrinted>
  <dcterms:created xsi:type="dcterms:W3CDTF">2011-08-15T11:17:29Z</dcterms:created>
  <dcterms:modified xsi:type="dcterms:W3CDTF">2012-10-31T15:38:38Z</dcterms:modified>
</cp:coreProperties>
</file>